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embeddedFontLst>
    <p:embeddedFont>
      <p:font typeface="Inter SemiBold"/>
      <p:regular r:id="rId21"/>
      <p:bold r:id="rId22"/>
      <p:italic r:id="rId23"/>
      <p:boldItalic r:id="rId24"/>
    </p:embeddedFont>
    <p:embeddedFont>
      <p:font typeface="Inter"/>
      <p:regular r:id="rId25"/>
      <p:bold r:id="rId26"/>
      <p:italic r:id="rId27"/>
      <p:boldItalic r:id="rId28"/>
    </p:embeddedFont>
    <p:embeddedFont>
      <p:font typeface="Space Grotesk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InterSemiBold-bold.fntdata"/><Relationship Id="rId21" Type="http://schemas.openxmlformats.org/officeDocument/2006/relationships/font" Target="fonts/InterSemiBold-regular.fntdata"/><Relationship Id="rId24" Type="http://schemas.openxmlformats.org/officeDocument/2006/relationships/font" Target="fonts/InterSemiBold-boldItalic.fntdata"/><Relationship Id="rId23" Type="http://schemas.openxmlformats.org/officeDocument/2006/relationships/font" Target="fonts/Inter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-bold.fntdata"/><Relationship Id="rId25" Type="http://schemas.openxmlformats.org/officeDocument/2006/relationships/font" Target="fonts/Inter-regular.fntdata"/><Relationship Id="rId28" Type="http://schemas.openxmlformats.org/officeDocument/2006/relationships/font" Target="fonts/Inter-boldItalic.fntdata"/><Relationship Id="rId27" Type="http://schemas.openxmlformats.org/officeDocument/2006/relationships/font" Target="fonts/Int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paceGrotesk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SpaceGrotesk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Relationship Id="rId6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Relationship Id="rId6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28.png"/><Relationship Id="rId6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2.png"/><Relationship Id="rId7" Type="http://schemas.openxmlformats.org/officeDocument/2006/relationships/image" Target="../media/image24.png"/><Relationship Id="rId8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1931640"/>
            <a:ext cx="11601450" cy="251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TEMPLATE OFICIAL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95275" y="2373510"/>
            <a:ext cx="1160145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Design Sprint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Pitch Deck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4430910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Nome do Projeto | Data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1" name="Google Shape;19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221110"/>
            <a:ext cx="5238750" cy="34365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20125" y="260211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2"/>
          <p:cNvSpPr txBox="1"/>
          <p:nvPr/>
        </p:nvSpPr>
        <p:spPr>
          <a:xfrm>
            <a:off x="6650831" y="3554610"/>
            <a:ext cx="4700587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O "X-Factor"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6762750" y="4171801"/>
            <a:ext cx="44767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Nossa tecnologia proprietária permite processamento em tempo real, algo que nenhum concorrente oferece hoje.</a:t>
            </a:r>
            <a:endParaRPr/>
          </a:p>
        </p:txBody>
      </p:sp>
      <p:sp>
        <p:nvSpPr>
          <p:cNvPr id="196" name="Google Shape;196;p22"/>
          <p:cNvSpPr txBox="1"/>
          <p:nvPr/>
        </p:nvSpPr>
        <p:spPr>
          <a:xfrm>
            <a:off x="952500" y="2095797"/>
            <a:ext cx="48577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Automação Inteligente:</a:t>
            </a:r>
            <a:r>
              <a:rPr b="0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Elimina tarefas manuais repetitivas.</a:t>
            </a:r>
            <a:endParaRPr/>
          </a:p>
        </p:txBody>
      </p:sp>
      <p:sp>
        <p:nvSpPr>
          <p:cNvPr id="197" name="Google Shape;197;p22"/>
          <p:cNvSpPr txBox="1"/>
          <p:nvPr/>
        </p:nvSpPr>
        <p:spPr>
          <a:xfrm>
            <a:off x="952500" y="3065264"/>
            <a:ext cx="48577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Interface Zero-Learning:</a:t>
            </a:r>
            <a:r>
              <a:rPr b="0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Tão intuitivo que não requer treinamento.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952500" y="4034730"/>
            <a:ext cx="48577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Integração Total:</a:t>
            </a:r>
            <a:r>
              <a:rPr b="0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Conecta-se com as ferramentas que você já usa.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952500" y="5004196"/>
            <a:ext cx="48577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Custo-Benefício:</a:t>
            </a:r>
            <a:r>
              <a:rPr b="0" i="0" lang="en-US" sz="18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Modelo de assinatura flexível e escalável.</a:t>
            </a:r>
            <a:endParaRPr/>
          </a:p>
        </p:txBody>
      </p:sp>
      <p:sp>
        <p:nvSpPr>
          <p:cNvPr id="200" name="Google Shape;200;p22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Proposta de Valor</a:t>
            </a:r>
            <a:endParaRPr/>
          </a:p>
        </p:txBody>
      </p:sp>
      <p:sp>
        <p:nvSpPr>
          <p:cNvPr id="201" name="Google Shape;201;p22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2" name="Google Shape;20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09579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065264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034730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004196"/>
            <a:ext cx="20002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0" name="Google Shape;21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" name="Google Shape;21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08819"/>
            <a:ext cx="11049000" cy="38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/>
        </p:nvSpPr>
        <p:spPr>
          <a:xfrm>
            <a:off x="935354" y="2118419"/>
            <a:ext cx="1032129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04. Próximos Passos</a:t>
            </a:r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1181100" y="3947219"/>
            <a:ext cx="98298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futuro do projeto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8" name="Google Shape;21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/>
          <p:nvPr/>
        </p:nvSpPr>
        <p:spPr>
          <a:xfrm>
            <a:off x="571500" y="3920356"/>
            <a:ext cx="11049000" cy="38100"/>
          </a:xfrm>
          <a:prstGeom prst="rect">
            <a:avLst/>
          </a:prstGeom>
          <a:solidFill>
            <a:srgbClr val="44444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4"/>
          <p:cNvSpPr/>
          <p:nvPr/>
        </p:nvSpPr>
        <p:spPr>
          <a:xfrm>
            <a:off x="1643955" y="3366045"/>
            <a:ext cx="285750" cy="285750"/>
          </a:xfrm>
          <a:prstGeom prst="roundRect">
            <a:avLst>
              <a:gd fmla="val 50000" name="adj"/>
            </a:avLst>
          </a:prstGeom>
          <a:solidFill>
            <a:srgbClr val="CCFF00"/>
          </a:solidFill>
          <a:ln cap="flat" cmpd="sng" w="47625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4"/>
          <p:cNvSpPr txBox="1"/>
          <p:nvPr/>
        </p:nvSpPr>
        <p:spPr>
          <a:xfrm>
            <a:off x="510733" y="3842295"/>
            <a:ext cx="255219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Sprint 1</a:t>
            </a:r>
            <a:endParaRPr/>
          </a:p>
        </p:txBody>
      </p:sp>
      <p:sp>
        <p:nvSpPr>
          <p:cNvPr id="222" name="Google Shape;222;p24"/>
          <p:cNvSpPr txBox="1"/>
          <p:nvPr/>
        </p:nvSpPr>
        <p:spPr>
          <a:xfrm>
            <a:off x="571500" y="4398466"/>
            <a:ext cx="243066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MVP Validado</a:t>
            </a:r>
            <a:endParaRPr/>
          </a:p>
        </p:txBody>
      </p:sp>
      <p:sp>
        <p:nvSpPr>
          <p:cNvPr id="223" name="Google Shape;223;p24"/>
          <p:cNvSpPr/>
          <p:nvPr/>
        </p:nvSpPr>
        <p:spPr>
          <a:xfrm>
            <a:off x="4516635" y="3366045"/>
            <a:ext cx="285750" cy="285750"/>
          </a:xfrm>
          <a:prstGeom prst="roundRect">
            <a:avLst>
              <a:gd fmla="val 50000" name="adj"/>
            </a:avLst>
          </a:prstGeom>
          <a:solidFill>
            <a:srgbClr val="CCFF00"/>
          </a:solidFill>
          <a:ln cap="flat" cmpd="sng" w="47625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3383413" y="3842295"/>
            <a:ext cx="255219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Sprint 2</a:t>
            </a:r>
            <a:endParaRPr/>
          </a:p>
        </p:txBody>
      </p:sp>
      <p:sp>
        <p:nvSpPr>
          <p:cNvPr id="225" name="Google Shape;225;p24"/>
          <p:cNvSpPr txBox="1"/>
          <p:nvPr/>
        </p:nvSpPr>
        <p:spPr>
          <a:xfrm>
            <a:off x="3444180" y="4398466"/>
            <a:ext cx="243066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Desenvolvimento Beta</a:t>
            </a:r>
            <a:endParaRPr/>
          </a:p>
        </p:txBody>
      </p:sp>
      <p:sp>
        <p:nvSpPr>
          <p:cNvPr id="226" name="Google Shape;226;p24"/>
          <p:cNvSpPr/>
          <p:nvPr/>
        </p:nvSpPr>
        <p:spPr>
          <a:xfrm>
            <a:off x="7389316" y="3366045"/>
            <a:ext cx="285750" cy="285750"/>
          </a:xfrm>
          <a:prstGeom prst="roundRect">
            <a:avLst>
              <a:gd fmla="val 50000" name="adj"/>
            </a:avLst>
          </a:prstGeom>
          <a:solidFill>
            <a:srgbClr val="CCFF00"/>
          </a:solidFill>
          <a:ln cap="flat" cmpd="sng" w="47625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6256094" y="3842295"/>
            <a:ext cx="255219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Lançamento</a:t>
            </a: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6316860" y="4398466"/>
            <a:ext cx="243066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Go-to-Market</a:t>
            </a:r>
            <a:endParaRPr/>
          </a:p>
        </p:txBody>
      </p:sp>
      <p:sp>
        <p:nvSpPr>
          <p:cNvPr id="229" name="Google Shape;229;p24"/>
          <p:cNvSpPr/>
          <p:nvPr/>
        </p:nvSpPr>
        <p:spPr>
          <a:xfrm>
            <a:off x="10261996" y="3366045"/>
            <a:ext cx="285750" cy="285750"/>
          </a:xfrm>
          <a:prstGeom prst="roundRect">
            <a:avLst>
              <a:gd fmla="val 50000" name="adj"/>
            </a:avLst>
          </a:prstGeom>
          <a:solidFill>
            <a:srgbClr val="CCFF00"/>
          </a:solidFill>
          <a:ln cap="flat" cmpd="sng" w="47625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4"/>
          <p:cNvSpPr txBox="1"/>
          <p:nvPr/>
        </p:nvSpPr>
        <p:spPr>
          <a:xfrm>
            <a:off x="9128774" y="3842295"/>
            <a:ext cx="255219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Expansão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9189541" y="4398466"/>
            <a:ext cx="243066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Novas Features</a:t>
            </a:r>
            <a:endParaRPr/>
          </a:p>
        </p:txBody>
      </p:sp>
      <p:sp>
        <p:nvSpPr>
          <p:cNvPr id="232" name="Google Shape;232;p24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Roadmap de Produto</a:t>
            </a:r>
            <a:endParaRPr/>
          </a:p>
        </p:txBody>
      </p:sp>
      <p:sp>
        <p:nvSpPr>
          <p:cNvPr id="233" name="Google Shape;233;p24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8" name="Google Shape;23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44017"/>
            <a:ext cx="5238750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6381750" y="2255490"/>
            <a:ext cx="5500687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Quem faz acontecer</a:t>
            </a:r>
            <a:endParaRPr/>
          </a:p>
        </p:txBody>
      </p:sp>
      <p:sp>
        <p:nvSpPr>
          <p:cNvPr id="241" name="Google Shape;241;p25"/>
          <p:cNvSpPr txBox="1"/>
          <p:nvPr/>
        </p:nvSpPr>
        <p:spPr>
          <a:xfrm>
            <a:off x="6381750" y="2872680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Ana Silva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- Product Manager</a:t>
            </a:r>
            <a:endParaRPr/>
          </a:p>
        </p:txBody>
      </p:sp>
      <p:sp>
        <p:nvSpPr>
          <p:cNvPr id="242" name="Google Shape;242;p25"/>
          <p:cNvSpPr txBox="1"/>
          <p:nvPr/>
        </p:nvSpPr>
        <p:spPr>
          <a:xfrm>
            <a:off x="6381750" y="3367980"/>
            <a:ext cx="52387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Especialista em UX com 10 anos de experiência.</a:t>
            </a:r>
            <a:endParaRPr/>
          </a:p>
        </p:txBody>
      </p:sp>
      <p:sp>
        <p:nvSpPr>
          <p:cNvPr id="243" name="Google Shape;243;p25"/>
          <p:cNvSpPr txBox="1"/>
          <p:nvPr/>
        </p:nvSpPr>
        <p:spPr>
          <a:xfrm>
            <a:off x="6381750" y="3802260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Carlos Souza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- Tech Lead</a:t>
            </a:r>
            <a:endParaRPr/>
          </a:p>
        </p:txBody>
      </p:sp>
      <p:sp>
        <p:nvSpPr>
          <p:cNvPr id="244" name="Google Shape;244;p25"/>
          <p:cNvSpPr txBox="1"/>
          <p:nvPr/>
        </p:nvSpPr>
        <p:spPr>
          <a:xfrm>
            <a:off x="6381750" y="4297560"/>
            <a:ext cx="52387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Ex-Engenheiro Sênior em Big Tech.</a:t>
            </a:r>
            <a:endParaRPr/>
          </a:p>
        </p:txBody>
      </p:sp>
      <p:sp>
        <p:nvSpPr>
          <p:cNvPr id="245" name="Google Shape;245;p25"/>
          <p:cNvSpPr txBox="1"/>
          <p:nvPr/>
        </p:nvSpPr>
        <p:spPr>
          <a:xfrm>
            <a:off x="6381750" y="4731841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Mariana Costa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- Design Lead</a:t>
            </a:r>
            <a:endParaRPr/>
          </a:p>
        </p:txBody>
      </p:sp>
      <p:sp>
        <p:nvSpPr>
          <p:cNvPr id="246" name="Google Shape;246;p25"/>
          <p:cNvSpPr txBox="1"/>
          <p:nvPr/>
        </p:nvSpPr>
        <p:spPr>
          <a:xfrm>
            <a:off x="6381750" y="5227141"/>
            <a:ext cx="52387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Premiada por inovação em interfaces móveis.</a:t>
            </a:r>
            <a:endParaRPr/>
          </a:p>
        </p:txBody>
      </p:sp>
      <p:sp>
        <p:nvSpPr>
          <p:cNvPr id="247" name="Google Shape;247;p25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O Time</a:t>
            </a:r>
            <a:endParaRPr/>
          </a:p>
        </p:txBody>
      </p:sp>
      <p:sp>
        <p:nvSpPr>
          <p:cNvPr id="248" name="Google Shape;248;p25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3" name="Google Shape;2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4" name="Google Shape;25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177605"/>
            <a:ext cx="1104900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6"/>
          <p:cNvSpPr txBox="1"/>
          <p:nvPr/>
        </p:nvSpPr>
        <p:spPr>
          <a:xfrm>
            <a:off x="295275" y="1099244"/>
            <a:ext cx="116014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Dúvidas?</a:t>
            </a:r>
            <a:endParaRPr/>
          </a:p>
        </p:txBody>
      </p:sp>
      <p:sp>
        <p:nvSpPr>
          <p:cNvPr id="256" name="Google Shape;256;p26"/>
          <p:cNvSpPr txBox="1"/>
          <p:nvPr/>
        </p:nvSpPr>
        <p:spPr>
          <a:xfrm>
            <a:off x="571500" y="2813744"/>
            <a:ext cx="110490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Obrigado pela atenção!</a:t>
            </a:r>
            <a:endParaRPr/>
          </a:p>
        </p:txBody>
      </p:sp>
      <p:sp>
        <p:nvSpPr>
          <p:cNvPr id="257" name="Google Shape;257;p26"/>
          <p:cNvSpPr txBox="1"/>
          <p:nvPr/>
        </p:nvSpPr>
        <p:spPr>
          <a:xfrm>
            <a:off x="771525" y="4568130"/>
            <a:ext cx="10648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contato@projeto.com</a:t>
            </a:r>
            <a:endParaRPr/>
          </a:p>
        </p:txBody>
      </p:sp>
      <p:sp>
        <p:nvSpPr>
          <p:cNvPr id="258" name="Google Shape;258;p26"/>
          <p:cNvSpPr txBox="1"/>
          <p:nvPr/>
        </p:nvSpPr>
        <p:spPr>
          <a:xfrm>
            <a:off x="771525" y="5063430"/>
            <a:ext cx="10648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www.projeto.com</a:t>
            </a:r>
            <a:endParaRPr/>
          </a:p>
        </p:txBody>
      </p:sp>
      <p:pic>
        <p:nvPicPr>
          <p:cNvPr descr="image.png" id="259" name="Google Shape;25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1100" y="462528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0" name="Google Shape;26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72075" y="5120580"/>
            <a:ext cx="1905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5" name="Google Shape;26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7"/>
          <p:cNvSpPr/>
          <p:nvPr/>
        </p:nvSpPr>
        <p:spPr>
          <a:xfrm>
            <a:off x="571500" y="2668041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7"/>
          <p:cNvSpPr/>
          <p:nvPr/>
        </p:nvSpPr>
        <p:spPr>
          <a:xfrm>
            <a:off x="571500" y="3452812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7"/>
          <p:cNvSpPr/>
          <p:nvPr/>
        </p:nvSpPr>
        <p:spPr>
          <a:xfrm>
            <a:off x="571500" y="34432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7"/>
          <p:cNvSpPr/>
          <p:nvPr/>
        </p:nvSpPr>
        <p:spPr>
          <a:xfrm>
            <a:off x="571500" y="34432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7"/>
          <p:cNvSpPr/>
          <p:nvPr/>
        </p:nvSpPr>
        <p:spPr>
          <a:xfrm>
            <a:off x="571500" y="42280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7"/>
          <p:cNvSpPr/>
          <p:nvPr/>
        </p:nvSpPr>
        <p:spPr>
          <a:xfrm>
            <a:off x="571500" y="42280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2" name="Google Shape;27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1746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7"/>
          <p:cNvSpPr txBox="1"/>
          <p:nvPr/>
        </p:nvSpPr>
        <p:spPr>
          <a:xfrm>
            <a:off x="1666875" y="2810916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https://www.slideteam.net/wp/wp-content/uploads/2022/08/User-Persona-Blueprint-PPT-Template-1-1024x576.png</a:t>
            </a:r>
            <a:endParaRPr/>
          </a:p>
        </p:txBody>
      </p:sp>
      <p:sp>
        <p:nvSpPr>
          <p:cNvPr id="274" name="Google Shape;274;p27"/>
          <p:cNvSpPr txBox="1"/>
          <p:nvPr/>
        </p:nvSpPr>
        <p:spPr>
          <a:xfrm>
            <a:off x="1666875" y="3056632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www.slideteam.net</a:t>
            </a:r>
            <a:endParaRPr/>
          </a:p>
        </p:txBody>
      </p:sp>
      <p:pic>
        <p:nvPicPr>
          <p:cNvPr descr="image.png" id="275" name="Google Shape;27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60223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7"/>
          <p:cNvSpPr txBox="1"/>
          <p:nvPr/>
        </p:nvSpPr>
        <p:spPr>
          <a:xfrm>
            <a:off x="1666875" y="3595687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https://miro.medium.com/v2/resize:fit:1113/1*1rVH0LMy0Mm3bVllTc_O0A.png</a:t>
            </a:r>
            <a:endParaRPr/>
          </a:p>
        </p:txBody>
      </p:sp>
      <p:sp>
        <p:nvSpPr>
          <p:cNvPr id="277" name="Google Shape;277;p27"/>
          <p:cNvSpPr txBox="1"/>
          <p:nvPr/>
        </p:nvSpPr>
        <p:spPr>
          <a:xfrm>
            <a:off x="1666875" y="3841402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muz.li</a:t>
            </a:r>
            <a:endParaRPr/>
          </a:p>
        </p:txBody>
      </p:sp>
      <p:pic>
        <p:nvPicPr>
          <p:cNvPr descr="image.png" id="278" name="Google Shape;278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8612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7"/>
          <p:cNvSpPr txBox="1"/>
          <p:nvPr/>
        </p:nvSpPr>
        <p:spPr>
          <a:xfrm>
            <a:off x="1666875" y="4380458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https://static.vecteezy.com/system/resources/previews/056/268/542/non_2x/multiethnic-colleagues-cheerfully-celebrating-completion-of-business-project-diverse-startup-team-seated-around-table-stacking-hands-together-with-excitement-teamwork-concept-in-modern-office-photo.jpg</a:t>
            </a:r>
            <a:endParaRPr/>
          </a:p>
        </p:txBody>
      </p:sp>
      <p:sp>
        <p:nvSpPr>
          <p:cNvPr id="280" name="Google Shape;280;p27"/>
          <p:cNvSpPr txBox="1"/>
          <p:nvPr/>
        </p:nvSpPr>
        <p:spPr>
          <a:xfrm>
            <a:off x="1666875" y="4824263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www.vecteezy.com</a:t>
            </a:r>
            <a:endParaRPr/>
          </a:p>
        </p:txBody>
      </p:sp>
      <p:sp>
        <p:nvSpPr>
          <p:cNvPr id="281" name="Google Shape;281;p27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Image Sources</a:t>
            </a:r>
            <a:endParaRPr/>
          </a:p>
        </p:txBody>
      </p:sp>
      <p:sp>
        <p:nvSpPr>
          <p:cNvPr id="282" name="Google Shape;282;p27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08819"/>
            <a:ext cx="11049000" cy="38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935354" y="2118419"/>
            <a:ext cx="1032129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01. O Problema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1181100" y="3947219"/>
            <a:ext cx="98298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Qual é a dor que estamos resolvendo?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687835"/>
            <a:ext cx="5238750" cy="2503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687835"/>
            <a:ext cx="5238750" cy="250314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962025" y="3078360"/>
            <a:ext cx="468058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Contexto Atual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962025" y="3695551"/>
            <a:ext cx="4457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Descreva o cenário atual. O que as pessoas fazem hoje? Por que o processo atual é ineficiente, caro ou frustrante para o usuário?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772275" y="3078360"/>
            <a:ext cx="468058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A Dor Principal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772275" y="3695551"/>
            <a:ext cx="4457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Identifique claramente o problema central. Exemplo: "Usuários perdem 40% do tempo tentando encontrar informações relevantes..."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Definição do Problema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5875" y="1691580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571500" y="5692080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CFF00"/>
                </a:solidFill>
                <a:latin typeface="Inter"/>
                <a:ea typeface="Inter"/>
                <a:cs typeface="Inter"/>
                <a:sym typeface="Inter"/>
              </a:rPr>
              <a:t>"O Profissional Ocupado"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6381750" y="2630685"/>
            <a:ext cx="5500687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Persona: Alex, 32 anos</a:t>
            </a:r>
            <a:endParaRPr/>
          </a:p>
        </p:txBody>
      </p:sp>
      <p:pic>
        <p:nvPicPr>
          <p:cNvPr descr="image.png" id="117" name="Google Shape;11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3975" y="1729680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6381750" y="32478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Objetivo: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Otimizar o fluxo de trabalho diário.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6381750" y="3695551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Frustração: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Ferramentas complexas demais que exigem muito treinamento.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6381750" y="4448026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Citação:</a:t>
            </a: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 "Eu preciso de algo que funcione 'direto da caixa', sem manuais."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Quem Sofre Com Isso?</a:t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08819"/>
            <a:ext cx="11049000" cy="38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935354" y="2118419"/>
            <a:ext cx="1032129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02. Validação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1181100" y="3947219"/>
            <a:ext cx="98298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 que aprendemos com o mercado?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30635"/>
            <a:ext cx="3492549" cy="34175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230635"/>
            <a:ext cx="3492549" cy="34175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230635"/>
            <a:ext cx="3492549" cy="341754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8"/>
          <p:cNvSpPr txBox="1"/>
          <p:nvPr/>
        </p:nvSpPr>
        <p:spPr>
          <a:xfrm>
            <a:off x="794225" y="3326010"/>
            <a:ext cx="3047099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Descoberta 1</a:t>
            </a:r>
            <a:endParaRPr/>
          </a:p>
        </p:txBody>
      </p:sp>
      <p:sp>
        <p:nvSpPr>
          <p:cNvPr id="140" name="Google Shape;140;p18"/>
          <p:cNvSpPr txBox="1"/>
          <p:nvPr/>
        </p:nvSpPr>
        <p:spPr>
          <a:xfrm>
            <a:off x="866775" y="3943201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8 em cada 10 usuários entrevistados não conseguem completar a tarefa principal em menos de 5 minutos.</a:t>
            </a:r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4572524" y="3326010"/>
            <a:ext cx="3047099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Descoberta 2</a:t>
            </a:r>
            <a:endParaRPr/>
          </a:p>
        </p:txBody>
      </p:sp>
      <p:sp>
        <p:nvSpPr>
          <p:cNvPr id="142" name="Google Shape;142;p18"/>
          <p:cNvSpPr txBox="1"/>
          <p:nvPr/>
        </p:nvSpPr>
        <p:spPr>
          <a:xfrm>
            <a:off x="4645074" y="3943201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O suporte ao cliente é o maior ponto de atrito, com longas filas de espera.</a:t>
            </a:r>
            <a:endParaRPr/>
          </a:p>
        </p:txBody>
      </p:sp>
      <p:sp>
        <p:nvSpPr>
          <p:cNvPr id="143" name="Google Shape;143;p18"/>
          <p:cNvSpPr txBox="1"/>
          <p:nvPr/>
        </p:nvSpPr>
        <p:spPr>
          <a:xfrm>
            <a:off x="8350824" y="3326010"/>
            <a:ext cx="3047099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Descoberta 3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8423374" y="3943201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Soluções atuais são consideradas "caras demais" para o valor que entregam.</a:t>
            </a:r>
            <a:endParaRPr/>
          </a:p>
        </p:txBody>
      </p:sp>
      <p:pic>
        <p:nvPicPr>
          <p:cNvPr descr="image.png" id="145" name="Google Shape;14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27200" y="2630685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7875" y="2630685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83799" y="263068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Insights da Pesquisa</a:t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4" name="Google Shape;15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09875"/>
            <a:ext cx="3492549" cy="22592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809875"/>
            <a:ext cx="3492549" cy="22592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809875"/>
            <a:ext cx="3492549" cy="225921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/>
        </p:nvSpPr>
        <p:spPr>
          <a:xfrm>
            <a:off x="857250" y="3133725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75%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857250" y="4448175"/>
            <a:ext cx="2921049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CFF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Insatisfação Atual</a:t>
            </a:r>
            <a:endParaRPr/>
          </a:p>
        </p:txBody>
      </p:sp>
      <p:sp>
        <p:nvSpPr>
          <p:cNvPr id="160" name="Google Shape;160;p19"/>
          <p:cNvSpPr txBox="1"/>
          <p:nvPr/>
        </p:nvSpPr>
        <p:spPr>
          <a:xfrm>
            <a:off x="4635549" y="3133725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R$ 2Bi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4635549" y="4448175"/>
            <a:ext cx="2921049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CFF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Tamanho do Mercado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8413849" y="3133725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300+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8413849" y="4448175"/>
            <a:ext cx="2921049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CFF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Entrevistas Feitas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762000" y="571500"/>
            <a:ext cx="1140142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Dados de Mercado</a:t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>
            <a:off x="571500" y="5715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0" name="Google Shape;17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08819"/>
            <a:ext cx="11049000" cy="38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935354" y="2118419"/>
            <a:ext cx="1032129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CCFF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03. A Solução</a:t>
            </a:r>
            <a:endParaRPr/>
          </a:p>
        </p:txBody>
      </p:sp>
      <p:sp>
        <p:nvSpPr>
          <p:cNvPr id="173" name="Google Shape;173;p20"/>
          <p:cNvSpPr txBox="1"/>
          <p:nvPr/>
        </p:nvSpPr>
        <p:spPr>
          <a:xfrm>
            <a:off x="1181100" y="3947219"/>
            <a:ext cx="98298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Como vamos resolver o problema?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8" name="Google Shape;17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/>
          <p:nvPr/>
        </p:nvSpPr>
        <p:spPr>
          <a:xfrm>
            <a:off x="952500" y="762000"/>
            <a:ext cx="4600575" cy="6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E0E0E0"/>
                </a:solidFill>
                <a:latin typeface="Space Grotesk"/>
                <a:ea typeface="Space Grotesk"/>
                <a:cs typeface="Space Grotesk"/>
                <a:sym typeface="Space Grotesk"/>
              </a:rPr>
              <a:t>O Protótipo</a:t>
            </a:r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762000" y="762000"/>
            <a:ext cx="57150" cy="639960"/>
          </a:xfrm>
          <a:prstGeom prst="rect">
            <a:avLst/>
          </a:prstGeom>
          <a:solidFill>
            <a:srgbClr val="CC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1" name="Google Shape;18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1"/>
          <p:cNvSpPr txBox="1"/>
          <p:nvPr/>
        </p:nvSpPr>
        <p:spPr>
          <a:xfrm>
            <a:off x="762000" y="2193577"/>
            <a:ext cx="480060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Simples. Intuitivo. Rápido.</a:t>
            </a:r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762000" y="2953642"/>
            <a:ext cx="4572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Nossa solução foca na eliminação de etapas desnecessárias.</a:t>
            </a:r>
            <a:endParaRPr/>
          </a:p>
        </p:txBody>
      </p:sp>
      <p:sp>
        <p:nvSpPr>
          <p:cNvPr id="184" name="Google Shape;184;p21"/>
          <p:cNvSpPr txBox="1"/>
          <p:nvPr/>
        </p:nvSpPr>
        <p:spPr>
          <a:xfrm>
            <a:off x="762000" y="3944242"/>
            <a:ext cx="4572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4D4D4"/>
                </a:solidFill>
                <a:latin typeface="Inter"/>
                <a:ea typeface="Inter"/>
                <a:cs typeface="Inter"/>
                <a:sym typeface="Inter"/>
              </a:rPr>
              <a:t>Com um design minimalista e focado na ação principal, reduzimos o tempo de operação em 50%.</a:t>
            </a:r>
            <a:endParaRPr/>
          </a:p>
        </p:txBody>
      </p:sp>
      <p:sp>
        <p:nvSpPr>
          <p:cNvPr id="185" name="Google Shape;185;p21"/>
          <p:cNvSpPr txBox="1"/>
          <p:nvPr/>
        </p:nvSpPr>
        <p:spPr>
          <a:xfrm>
            <a:off x="762000" y="5239642"/>
            <a:ext cx="45720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CFF00"/>
                </a:solidFill>
                <a:latin typeface="Inter"/>
                <a:ea typeface="Inter"/>
                <a:cs typeface="Inter"/>
                <a:sym typeface="Inter"/>
              </a:rPr>
              <a:t>Veja a demonstração ao lado.</a:t>
            </a:r>
            <a:endParaRPr/>
          </a:p>
        </p:txBody>
      </p:sp>
      <p:pic>
        <p:nvPicPr>
          <p:cNvPr descr="image.png" id="186" name="Google Shape;18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5287267"/>
            <a:ext cx="15240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